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0" r:id="rId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17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40" d="100"/>
          <a:sy n="40" d="100"/>
        </p:scale>
        <p:origin x="3990" y="16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E0D9B57-989D-C7E0-8BDF-6BA3ABDFD9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67458EB-FD29-CBB1-C45D-57C28E8504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E4E3ECF-CD6D-11F1-01E2-FA1CBB0C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155EA3F-87CC-47FE-E4E4-220EC2F72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50CE0FA-73B3-259C-7D82-1AF5571A1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81087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5E7DBC-200E-076E-2212-A45E2B0F6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DB455CC-15D5-371D-B85A-A9AF0D234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7AE170C-AE89-FD41-3BCC-9984D46EE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17B89D0-60EA-57FC-6FFF-61BABD822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A101D04-4312-1C7A-A21A-AD1F17405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13993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59E90420-523E-2CB4-A056-C3833DADB8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67A22764-5E44-7E72-F984-27CFFEAB4D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A17CF67-3FDF-FB10-91AE-BE8FABD91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81197DE-024A-EF1D-6076-45BB0189A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741FD970-A4DF-6A5F-3DB6-8346F9AC5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54837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3A6A88-F38C-1C95-8589-71891B15C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F0B5583-C8E2-00E3-C7AA-CA7CEA98A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B9F2A94-D55D-C776-6B9A-975FB56A5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DCA2192-2AE8-CBC5-1D8D-B9C5CA102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923B491-FF58-EF2C-61C9-1B0C40914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62453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9295C0E-BAC5-7B8E-D86D-059F42A39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CA2DD71-F51F-A521-2EBC-355D2D7B46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ED7E33B-97E7-91FB-F1DC-7619903DF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6CDACF4B-7206-7C7A-A0D3-D4957E19D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7926904-5B42-929E-7C48-7748BC01F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00821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082B84C-8683-A4EA-3270-085FD6BAE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6A47275-2465-1DD9-3269-F747646C09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49188269-0864-4A0B-EE69-2E85212DF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B449C411-9D48-0400-A7BC-B9428CB31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817E600A-77ED-207E-8D76-0157100FA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25A64CB3-AEC2-BCA4-7D9A-EC8CF4070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67048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3F977B2-FEAD-D89C-5851-1BA3EAEFC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93CFFD7-D6E3-3082-682C-78B966936B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71C8DAC1-B5F6-AD12-89A9-57A3AA9C3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CAADD12E-EA16-76FD-BE11-B9E9B0EE52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EF62E96C-CA76-1FFE-6AAD-FACFCE6303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01C9AAD4-C46B-3D95-C6F6-A159271E9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E70FE481-B909-60C0-2E14-992987680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10A70AD6-86E3-D3B3-92A1-E5B835A01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939325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DECA575-32A7-1642-7FE1-27D2EFEBD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21D15066-6C8F-6C2F-389F-8BF416F18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55987976-F480-E981-7FD0-91132D60A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B2235191-871A-DECD-34C2-BBEEE18C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3351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740E2D25-D651-26DF-AF0E-DCE5802B3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B5013A0F-A4C5-F0EC-0206-DFF7822B6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7C9D541C-9BCD-03EF-EEE4-5FD4AF1DC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08434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D945243-6EBB-A710-768E-69FF55B0F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06A211E-EA2D-7D32-83A7-FEA04C11C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E3F7B87D-5431-0854-6F45-0FBEBE701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D273C5BC-10D4-FE96-F62D-D086FCE36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0A281AE-C68C-E80F-0F50-6C429F148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B4D91805-2742-B6D0-C94F-234FE6FDB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90767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21F4863-4E86-410A-412E-8B62AFFEE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C4C2365A-259C-D099-3A10-6FA83B5090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E804C1E-F51B-E587-506D-692C817EE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6142825A-829A-036D-5D66-72DA03B73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206F5FA9-1E7C-5CCD-6317-2131C8C0F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1B15789F-7A88-221D-856F-5B4CBC5D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67973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6EF96784-B207-7DB1-AB5A-0C62838E6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DB5AC36-91E5-44C0-C288-88D7DCA649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53CEA0D-E9A0-B67D-C70A-B04EB776CD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96879-0598-42B2-A6F7-1EA617A2E172}" type="datetimeFigureOut">
              <a:rPr lang="cs-CZ" smtClean="0"/>
              <a:t>21.12.2022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255BF7A-6EA0-7F19-4E90-D99442AA75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9169A5A-6749-0418-656F-0822990752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70727-8D19-487A-AA57-0E437FC6FC45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7584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5" Type="http://schemas.openxmlformats.org/officeDocument/2006/relationships/hyperlink" Target="spsse%20a%20vos%20lbc/MME/MMEL4_Staif_Marketingov&#253;-Produkt/MMEL4_Staif_Marketingov&#253;-Produkt-(Webov&#233;-str&#225;nky)/index.html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19799D3F-5CD4-9611-EE2E-351939EF6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90" y="-641793"/>
            <a:ext cx="12212379" cy="8141586"/>
          </a:xfrm>
          <a:prstGeom prst="rect">
            <a:avLst/>
          </a:prstGeom>
        </p:spPr>
      </p:pic>
      <p:sp>
        <p:nvSpPr>
          <p:cNvPr id="6" name="Nadpis 5">
            <a:extLst>
              <a:ext uri="{FF2B5EF4-FFF2-40B4-BE49-F238E27FC236}">
                <a16:creationId xmlns:a16="http://schemas.microsoft.com/office/drawing/2014/main" id="{CDC50530-F944-270F-7713-13A93F3314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1748" y="590736"/>
            <a:ext cx="6765851" cy="2387600"/>
          </a:xfrm>
        </p:spPr>
        <p:txBody>
          <a:bodyPr/>
          <a:lstStyle/>
          <a:p>
            <a:pPr algn="l"/>
            <a:r>
              <a:rPr lang="cs-CZ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  <a:t>Matěj </a:t>
            </a:r>
            <a:r>
              <a:rPr lang="cs-CZ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  <a:t>Šta!f</a:t>
            </a:r>
            <a:endParaRPr lang="cs-CZ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percu Pro" panose="02000506040000020004" pitchFamily="50" charset="-18"/>
            </a:endParaRPr>
          </a:p>
        </p:txBody>
      </p:sp>
      <p:sp>
        <p:nvSpPr>
          <p:cNvPr id="8" name="Nadpis 1">
            <a:extLst>
              <a:ext uri="{FF2B5EF4-FFF2-40B4-BE49-F238E27FC236}">
                <a16:creationId xmlns:a16="http://schemas.microsoft.com/office/drawing/2014/main" id="{26DDF86A-1E57-BC07-F385-BA34AD1EF1A0}"/>
              </a:ext>
            </a:extLst>
          </p:cNvPr>
          <p:cNvSpPr txBox="1">
            <a:spLocks/>
          </p:cNvSpPr>
          <p:nvPr/>
        </p:nvSpPr>
        <p:spPr>
          <a:xfrm>
            <a:off x="-7932554" y="-712086"/>
            <a:ext cx="6375548" cy="35769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cs-CZ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  <a:t>Marketingová kampaň automobily </a:t>
            </a:r>
            <a:r>
              <a:rPr lang="cs-CZ" sz="3600" b="1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  <a:t>Šta</a:t>
            </a:r>
            <a:r>
              <a:rPr lang="cs-CZ" sz="3600" b="1" dirty="0" err="1">
                <a:solidFill>
                  <a:srgbClr val="A7171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  <a:t>!</a:t>
            </a:r>
            <a:r>
              <a:rPr lang="cs-CZ" sz="3600" b="1" dirty="0" err="1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  <a:t>f</a:t>
            </a:r>
            <a:r>
              <a:rPr lang="cs-CZ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  <a:t> </a:t>
            </a:r>
            <a:br>
              <a:rPr lang="cs-CZ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</a:br>
            <a:r>
              <a:rPr lang="cs-CZ" sz="3600" b="1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  <a:t>od 15 let</a:t>
            </a:r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FACC5744-9807-2CF7-EA80-854B99F3F17F}"/>
              </a:ext>
            </a:extLst>
          </p:cNvPr>
          <p:cNvSpPr txBox="1"/>
          <p:nvPr/>
        </p:nvSpPr>
        <p:spPr>
          <a:xfrm>
            <a:off x="9990839" y="8336518"/>
            <a:ext cx="1757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percu Pro" panose="02000506040000020004" pitchFamily="50" charset="-18"/>
              </a:rPr>
              <a:t>2022, v Liberci</a:t>
            </a:r>
          </a:p>
        </p:txBody>
      </p:sp>
      <p:sp>
        <p:nvSpPr>
          <p:cNvPr id="11" name="Obdélník 10">
            <a:extLst>
              <a:ext uri="{FF2B5EF4-FFF2-40B4-BE49-F238E27FC236}">
                <a16:creationId xmlns:a16="http://schemas.microsoft.com/office/drawing/2014/main" id="{18BFCED7-0B31-2EFB-952D-07AFA9206CF2}"/>
              </a:ext>
            </a:extLst>
          </p:cNvPr>
          <p:cNvSpPr/>
          <p:nvPr/>
        </p:nvSpPr>
        <p:spPr>
          <a:xfrm>
            <a:off x="-15881684" y="-641793"/>
            <a:ext cx="15400421" cy="814158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0583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decel="2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44 L -0.18334 0.57384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67" y="28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71732 0.0875 L 0.12812 0.06112 " pathEditMode="relative" rAng="0" ptsTypes="AA">
                                      <p:cBhvr>
                                        <p:cTn id="12" dur="20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66" y="-131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73 -0.35185 L 3.54167E-6 -2.96296E-6 " pathEditMode="relative" rAng="0" ptsTypes="AA">
                                      <p:cBhvr>
                                        <p:cTn id="14" dur="20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0" y="1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6263 0 L 1.17096 0 " pathEditMode="relative" rAng="0" ptsTypes="AA">
                                      <p:cBhvr>
                                        <p:cTn id="1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8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8" grpId="0"/>
      <p:bldP spid="10" grpId="0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ázek 13">
            <a:extLst>
              <a:ext uri="{FF2B5EF4-FFF2-40B4-BE49-F238E27FC236}">
                <a16:creationId xmlns:a16="http://schemas.microsoft.com/office/drawing/2014/main" id="{2679A851-1869-BDA7-9685-8B8623C635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29048" y="1472324"/>
            <a:ext cx="3958202" cy="4211865"/>
          </a:xfrm>
          <a:prstGeom prst="rect">
            <a:avLst/>
          </a:prstGeom>
        </p:spPr>
      </p:pic>
      <p:pic>
        <p:nvPicPr>
          <p:cNvPr id="24" name="Obrázek 23" descr="Obsah obrázku doprava, kolo&#10;&#10;Popis byl vytvořen automaticky">
            <a:extLst>
              <a:ext uri="{FF2B5EF4-FFF2-40B4-BE49-F238E27FC236}">
                <a16:creationId xmlns:a16="http://schemas.microsoft.com/office/drawing/2014/main" id="{DDB054AA-00A4-892C-5934-AD4CCC95B8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47575" y="3673866"/>
            <a:ext cx="1833273" cy="1833273"/>
          </a:xfrm>
          <a:prstGeom prst="rect">
            <a:avLst/>
          </a:prstGeom>
        </p:spPr>
      </p:pic>
      <p:sp>
        <p:nvSpPr>
          <p:cNvPr id="28" name="Zástupný obsah 27">
            <a:extLst>
              <a:ext uri="{FF2B5EF4-FFF2-40B4-BE49-F238E27FC236}">
                <a16:creationId xmlns:a16="http://schemas.microsoft.com/office/drawing/2014/main" id="{0B5C5B17-CE9B-B58B-4A4D-8C36B9A52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01749" y="1472324"/>
            <a:ext cx="6994359" cy="470463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spcBef>
                <a:spcPts val="1800"/>
              </a:spcBef>
              <a:buNone/>
            </a:pPr>
            <a:r>
              <a:rPr lang="cs-CZ" sz="2000" dirty="0">
                <a:latin typeface="Apercu Pro" panose="02000506040000020004" pitchFamily="50" charset="-18"/>
              </a:rPr>
              <a:t>Cílová skupina jsou rodiče s dětmi ve věku okolo 15 let</a:t>
            </a:r>
            <a:r>
              <a:rPr lang="cs-CZ" sz="3200" dirty="0">
                <a:solidFill>
                  <a:srgbClr val="A7171A"/>
                </a:solidFill>
                <a:latin typeface="Neue Haas Grotesk Display Pro" panose="020D0504030502050203" pitchFamily="34" charset="-18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cs-CZ" sz="2000" dirty="0">
                <a:latin typeface="Apercu Pro" panose="02000506040000020004" pitchFamily="50" charset="-18"/>
              </a:rPr>
              <a:t>Produktem je prémiový automobil značky </a:t>
            </a:r>
            <a:r>
              <a:rPr lang="cs-CZ" sz="2000" dirty="0" err="1">
                <a:latin typeface="Apercu Pro" panose="02000506040000020004" pitchFamily="50" charset="-18"/>
              </a:rPr>
              <a:t>Šta</a:t>
            </a:r>
            <a:r>
              <a:rPr lang="cs-CZ" sz="2000" b="1" dirty="0" err="1">
                <a:solidFill>
                  <a:srgbClr val="A7171A"/>
                </a:solidFill>
                <a:latin typeface="Apercu Pro" panose="02000506040000020004" pitchFamily="50" charset="-18"/>
              </a:rPr>
              <a:t>!</a:t>
            </a:r>
            <a:r>
              <a:rPr lang="cs-CZ" sz="2000" dirty="0" err="1">
                <a:latin typeface="Apercu Pro" panose="02000506040000020004" pitchFamily="50" charset="-18"/>
              </a:rPr>
              <a:t>f</a:t>
            </a:r>
            <a:r>
              <a:rPr lang="cs-CZ" sz="2000" dirty="0">
                <a:latin typeface="Apercu Pro" panose="02000506040000020004" pitchFamily="50" charset="-18"/>
              </a:rPr>
              <a:t>, který mohou řídit osoby již opravdu od 15 let</a:t>
            </a:r>
            <a:r>
              <a:rPr lang="cs-CZ" sz="3200" dirty="0">
                <a:solidFill>
                  <a:srgbClr val="A7171A"/>
                </a:solidFill>
                <a:latin typeface="Neue Haas Grotesk Display Pro" panose="020D0504030502050203" pitchFamily="34" charset="-18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cs-CZ" sz="2000" dirty="0">
                <a:latin typeface="Apercu Pro" panose="02000506040000020004" pitchFamily="50" charset="-18"/>
              </a:rPr>
              <a:t>Propagace bude probíhat na Facebooku a Instagramu</a:t>
            </a:r>
            <a:r>
              <a:rPr lang="cs-CZ" sz="3200" dirty="0">
                <a:solidFill>
                  <a:srgbClr val="A7171A"/>
                </a:solidFill>
                <a:latin typeface="Neue Haas Grotesk Display Pro" panose="020D0504030502050203" pitchFamily="34" charset="-18"/>
              </a:rPr>
              <a:t>.</a:t>
            </a:r>
          </a:p>
          <a:p>
            <a:pPr marL="0" indent="0">
              <a:lnSpc>
                <a:spcPct val="100000"/>
              </a:lnSpc>
              <a:spcBef>
                <a:spcPts val="1800"/>
              </a:spcBef>
              <a:buNone/>
            </a:pPr>
            <a:r>
              <a:rPr lang="cs-CZ" sz="2000" dirty="0">
                <a:latin typeface="Apercu Pro" panose="02000506040000020004" pitchFamily="50" charset="-18"/>
              </a:rPr>
              <a:t>Cílem kampaně je přilákat rodiče s dětmi na zkušební jízdu a ideálně následný prodej automobilu</a:t>
            </a:r>
            <a:r>
              <a:rPr lang="cs-CZ" sz="3200" dirty="0">
                <a:solidFill>
                  <a:srgbClr val="A7171A"/>
                </a:solidFill>
                <a:latin typeface="Neue Haas Grotesk Display Pro" panose="020D0504030502050203" pitchFamily="34" charset="-18"/>
              </a:rPr>
              <a:t>.</a:t>
            </a:r>
          </a:p>
          <a:p>
            <a:pPr marL="0" indent="0">
              <a:buNone/>
            </a:pPr>
            <a:endParaRPr lang="cs-CZ" sz="3200" dirty="0">
              <a:solidFill>
                <a:srgbClr val="A7171A"/>
              </a:solidFill>
              <a:latin typeface="Neue Haas Grotesk Display Pro" panose="020D0504030502050203" pitchFamily="34" charset="-18"/>
            </a:endParaRPr>
          </a:p>
          <a:p>
            <a:endParaRPr lang="cs-CZ" sz="2000" dirty="0">
              <a:latin typeface="Apercu Pro" panose="02000506040000020004" pitchFamily="50" charset="-18"/>
            </a:endParaRPr>
          </a:p>
          <a:p>
            <a:pPr marL="0" indent="0">
              <a:buNone/>
            </a:pPr>
            <a:endParaRPr lang="cs-CZ" sz="2000" dirty="0">
              <a:latin typeface="Apercu Pro" panose="02000506040000020004" pitchFamily="50" charset="-18"/>
            </a:endParaRPr>
          </a:p>
        </p:txBody>
      </p:sp>
      <p:pic>
        <p:nvPicPr>
          <p:cNvPr id="31" name="Obrázek 30">
            <a:extLst>
              <a:ext uri="{FF2B5EF4-FFF2-40B4-BE49-F238E27FC236}">
                <a16:creationId xmlns:a16="http://schemas.microsoft.com/office/drawing/2014/main" id="{3359BB90-7726-A716-239A-9C91A6EA1C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918" y="-6819899"/>
            <a:ext cx="3643312" cy="6476999"/>
          </a:xfrm>
          <a:prstGeom prst="rect">
            <a:avLst/>
          </a:prstGeom>
        </p:spPr>
      </p:pic>
      <p:sp>
        <p:nvSpPr>
          <p:cNvPr id="32" name="TextovéPole 31">
            <a:extLst>
              <a:ext uri="{FF2B5EF4-FFF2-40B4-BE49-F238E27FC236}">
                <a16:creationId xmlns:a16="http://schemas.microsoft.com/office/drawing/2014/main" id="{F488273A-BB34-A0F5-7B55-7DD862833463}"/>
              </a:ext>
            </a:extLst>
          </p:cNvPr>
          <p:cNvSpPr txBox="1"/>
          <p:nvPr/>
        </p:nvSpPr>
        <p:spPr>
          <a:xfrm>
            <a:off x="886454" y="-2804747"/>
            <a:ext cx="47026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b="1" dirty="0">
                <a:latin typeface="Apercu Pro" panose="02000506040000020004" pitchFamily="50" charset="-18"/>
              </a:rPr>
              <a:t>Instagram story jako </a:t>
            </a:r>
          </a:p>
          <a:p>
            <a:r>
              <a:rPr lang="cs-CZ" sz="3200" b="1" dirty="0">
                <a:latin typeface="Apercu Pro" panose="02000506040000020004" pitchFamily="50" charset="-18"/>
              </a:rPr>
              <a:t>hlavní nástroj reklamy</a:t>
            </a:r>
            <a:r>
              <a:rPr lang="cs-CZ" sz="3200" b="1" dirty="0">
                <a:solidFill>
                  <a:srgbClr val="A7171A"/>
                </a:solidFill>
                <a:latin typeface="Apercu Pro" panose="02000506040000020004" pitchFamily="50" charset="-18"/>
              </a:rPr>
              <a:t>.</a:t>
            </a:r>
            <a:r>
              <a:rPr lang="cs-CZ" sz="3200" b="1" dirty="0">
                <a:latin typeface="Apercu Pro" panose="02000506040000020004" pitchFamily="50" charset="-18"/>
              </a:rPr>
              <a:t> </a:t>
            </a:r>
          </a:p>
        </p:txBody>
      </p:sp>
      <p:sp>
        <p:nvSpPr>
          <p:cNvPr id="34" name="TextovéPole 33">
            <a:hlinkClick r:id="rId5" action="ppaction://hlinkfile"/>
            <a:extLst>
              <a:ext uri="{FF2B5EF4-FFF2-40B4-BE49-F238E27FC236}">
                <a16:creationId xmlns:a16="http://schemas.microsoft.com/office/drawing/2014/main" id="{0772901C-CF40-FAD1-D1C7-EF0A511E3B09}"/>
              </a:ext>
            </a:extLst>
          </p:cNvPr>
          <p:cNvSpPr txBox="1"/>
          <p:nvPr/>
        </p:nvSpPr>
        <p:spPr>
          <a:xfrm>
            <a:off x="22435578" y="3059668"/>
            <a:ext cx="4702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latin typeface="Neue Haas Grotesk Display Pro" panose="020D0504030502050203" pitchFamily="34" charset="-18"/>
              </a:rPr>
              <a:t>Přesměrování na webové stránky</a:t>
            </a:r>
            <a:r>
              <a:rPr lang="cs-CZ" dirty="0">
                <a:latin typeface="Apercu Pro" panose="02000506040000020004" pitchFamily="50" charset="-18"/>
              </a:rPr>
              <a:t>.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FF001BF4-52C2-564F-82AA-A1D8A73AED71}"/>
              </a:ext>
            </a:extLst>
          </p:cNvPr>
          <p:cNvSpPr txBox="1"/>
          <p:nvPr/>
        </p:nvSpPr>
        <p:spPr>
          <a:xfrm>
            <a:off x="2959037" y="3044279"/>
            <a:ext cx="68226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4400" b="1" dirty="0">
                <a:latin typeface="Apercu Pro" panose="02000506040000020004" pitchFamily="50" charset="-18"/>
              </a:rPr>
              <a:t>Děkuji za Vaši pozornost</a:t>
            </a:r>
            <a:r>
              <a:rPr lang="cs-CZ" sz="4400" b="1" dirty="0">
                <a:solidFill>
                  <a:srgbClr val="A7171A"/>
                </a:solidFill>
                <a:latin typeface="Apercu Pro" panose="02000506040000020004" pitchFamily="50" charset="-18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02286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315 0.01782 L 0.38646 0.0178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7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263 0.02037 L 0.38724 0.016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37" y="-18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8" presetClass="emph" presetSubtype="0" decel="29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5900000">
                                      <p:cBhvr>
                                        <p:cTn id="10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1.11111E-6 L -0.76302 -0.0219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151" y="-11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724 0.0169 L -0.24804 0.017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58" y="23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8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8646 0.01783 L -0.25 7.40741E-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862" y="-694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76302 -0.02199 L 0.25 1.11111E-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651" y="10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2.22222E-6 L 4.58333E-6 1.0222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111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91 -0.62662 L 0.00795 0.83032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728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1.02222 L 1.06354 1.02222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177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35" presetClass="path" presetSubtype="0" accel="30000" decel="6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1042 0.02546 L -1.2526 0.02708 " pathEditMode="relative" rAng="0" ptsTypes="AA">
                                      <p:cBhvr>
                                        <p:cTn id="34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151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964 0.02708 L -1.24948 0.02708 " pathEditMode="relative" rAng="0" ptsTypes="AA">
                                      <p:cBhvr>
                                        <p:cTn id="38" dur="20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956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3" presetClass="path" presetSubtype="0" accel="74000" decel="26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26 0.02708 L 0.21042 0.02546 " pathEditMode="relative" rAng="0" ptsTypes="AA">
                                      <p:cBhvr>
                                        <p:cTn id="40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526" y="-93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accel="88000" decel="12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95 0.83032 L 1.77722 0.83032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216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8" grpId="1"/>
      <p:bldP spid="32" grpId="0"/>
      <p:bldP spid="32" grpId="2"/>
      <p:bldP spid="34" grpId="0"/>
      <p:bldP spid="34" grpId="1"/>
      <p:bldP spid="34" grpId="2"/>
      <p:bldP spid="2" grpId="0"/>
    </p:bld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898</TotalTime>
  <Words>90</Words>
  <Application>Microsoft Office PowerPoint</Application>
  <PresentationFormat>Širokoúhlá obrazovka</PresentationFormat>
  <Paragraphs>12</Paragraphs>
  <Slides>2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</vt:i4>
      </vt:variant>
    </vt:vector>
  </HeadingPairs>
  <TitlesOfParts>
    <vt:vector size="8" baseType="lpstr">
      <vt:lpstr>Apercu Pro</vt:lpstr>
      <vt:lpstr>Arial</vt:lpstr>
      <vt:lpstr>Calibri</vt:lpstr>
      <vt:lpstr>Calibri Light</vt:lpstr>
      <vt:lpstr>Neue Haas Grotesk Display Pro</vt:lpstr>
      <vt:lpstr>Motiv Office</vt:lpstr>
      <vt:lpstr>Matěj Šta!f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Matěj Šta!f</dc:title>
  <dc:creator>Matej Staif</dc:creator>
  <cp:lastModifiedBy>Matej Staif</cp:lastModifiedBy>
  <cp:revision>4</cp:revision>
  <dcterms:created xsi:type="dcterms:W3CDTF">2022-12-20T19:55:22Z</dcterms:created>
  <dcterms:modified xsi:type="dcterms:W3CDTF">2022-12-21T10:56:16Z</dcterms:modified>
</cp:coreProperties>
</file>

<file path=docProps/thumbnail.jpeg>
</file>